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63" r:id="rId2"/>
    <p:sldId id="296" r:id="rId3"/>
    <p:sldId id="301" r:id="rId4"/>
    <p:sldId id="299" r:id="rId5"/>
    <p:sldId id="297" r:id="rId6"/>
    <p:sldId id="298" r:id="rId7"/>
    <p:sldId id="300" r:id="rId8"/>
    <p:sldId id="295" r:id="rId9"/>
    <p:sldId id="275" r:id="rId10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나눔고딕" panose="020D0604000000000000" pitchFamily="50" charset="-127"/>
      <p:regular r:id="rId19"/>
      <p:bold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CC7F2B"/>
    <a:srgbClr val="DBB58C"/>
    <a:srgbClr val="000000"/>
    <a:srgbClr val="C00000"/>
    <a:srgbClr val="FEE9D2"/>
    <a:srgbClr val="616161"/>
    <a:srgbClr val="63A0D7"/>
    <a:srgbClr val="993F02"/>
    <a:srgbClr val="FFB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24" autoAdjust="0"/>
    <p:restoredTop sz="93154" autoAdjust="0"/>
  </p:normalViewPr>
  <p:slideViewPr>
    <p:cSldViewPr snapToGrid="0">
      <p:cViewPr varScale="1">
        <p:scale>
          <a:sx n="62" d="100"/>
          <a:sy n="62" d="100"/>
        </p:scale>
        <p:origin x="10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24D6F26-8C63-4612-B498-40D0009C9A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EF7EF6-97F2-48A2-B3CA-88403FA343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4D5BF2-81AC-4C67-9A87-F7F7D61AAFCF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2EFFFC-6E02-4D2F-BF5B-25071F801A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8E0AE7-7944-4A0B-A1DC-2DE0EAFE18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5F1AD-4E97-42A7-8782-C4786C6E6A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6896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mp>
</file>

<file path=ppt/media/image2.tmp>
</file>

<file path=ppt/media/image3.tmp>
</file>

<file path=ppt/media/image4.tmp>
</file>

<file path=ppt/media/image5.tmp>
</file>

<file path=ppt/media/image6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CC48C-2008-4BAB-9F64-73ACCB1B4DE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102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12A4-BC36-439E-BB6E-D544E22101A9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38743-F2C9-4960-9253-431C750BCB8C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83A92-BA63-4791-AC53-D37E9151BC13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05009-8464-4F13-93B3-9369EBFA91EC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C5385-C7F5-476B-9D13-8A5275BC8C8F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27B52-B9F0-4312-B34D-AD89487CC363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5C20-FD9E-4360-9FB9-5F406442651A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C51-805B-48D0-BDC1-78AB757A6D16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2838C-A050-4225-8976-95CC2BDC1548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1EE2-1773-481B-A9B5-B167001F9503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148D0-625B-4F65-8CF4-7431E26A1B0D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D3177-6432-46E9-B967-69D19534FB2E}" type="datetime1">
              <a:rPr lang="ko-KR" altLang="en-US" smtClean="0"/>
              <a:t>2019-11-19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hyperlink" Target="Test001.csv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hyperlink" Target="Test002.csv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hyperlink" Target="Test003.csv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95B9E6F1-4C8A-48CA-B84F-2BF9ABCC764D}"/>
              </a:ext>
            </a:extLst>
          </p:cNvPr>
          <p:cNvGrpSpPr/>
          <p:nvPr/>
        </p:nvGrpSpPr>
        <p:grpSpPr>
          <a:xfrm>
            <a:off x="6803960" y="3169223"/>
            <a:ext cx="5178490" cy="3479227"/>
            <a:chOff x="5943600" y="2893581"/>
            <a:chExt cx="5178490" cy="3479227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CB707798-FE92-45EA-8D84-48DB213BB5B2}"/>
                </a:ext>
              </a:extLst>
            </p:cNvPr>
            <p:cNvSpPr/>
            <p:nvPr/>
          </p:nvSpPr>
          <p:spPr>
            <a:xfrm>
              <a:off x="5943600" y="2893581"/>
              <a:ext cx="2127380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과목명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담당교수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조팀원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dist"/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발표일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F65003F-0381-439C-8D2E-5F216D8707E6}"/>
                </a:ext>
              </a:extLst>
            </p:cNvPr>
            <p:cNvSpPr/>
            <p:nvPr/>
          </p:nvSpPr>
          <p:spPr>
            <a:xfrm>
              <a:off x="7893691" y="2893581"/>
              <a:ext cx="3228399" cy="34792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산학캡스톤디자인</a:t>
              </a:r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2019-2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학기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정호엽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</a:t>
              </a:r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임정준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배인규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이석준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발표자</a:t>
              </a:r>
              <a:r>
                <a:rPr lang="en-US" altLang="ko-KR" sz="2500" b="1" u="sng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이유겸</a:t>
              </a:r>
              <a:endParaRPr lang="en-US" altLang="ko-KR" sz="2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250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  2019.11.19.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7EFA4A3-B54D-4A0A-80E7-08666AA5D36F}"/>
              </a:ext>
            </a:extLst>
          </p:cNvPr>
          <p:cNvSpPr txBox="1"/>
          <p:nvPr/>
        </p:nvSpPr>
        <p:spPr>
          <a:xfrm>
            <a:off x="2573482" y="1184563"/>
            <a:ext cx="7045036" cy="1169551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7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Rain?</a:t>
            </a:r>
            <a:endParaRPr lang="en-US" altLang="ko-KR" sz="70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EF611EE-EE63-4357-84F5-03C6A57F27BC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43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전처리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1E8C2D51-83E1-48F9-B2D4-2A40A39AD69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" t="9530" r="859" b="75208"/>
          <a:stretch/>
        </p:blipFill>
        <p:spPr>
          <a:xfrm>
            <a:off x="459917" y="1491932"/>
            <a:ext cx="11272165" cy="4343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6E03E2-66CB-4F96-B48A-754B44380B4B}"/>
              </a:ext>
            </a:extLst>
          </p:cNvPr>
          <p:cNvSpPr txBox="1"/>
          <p:nvPr/>
        </p:nvSpPr>
        <p:spPr>
          <a:xfrm>
            <a:off x="7966907" y="6458635"/>
            <a:ext cx="4148893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r"/>
            <a:r>
              <a:rPr lang="ko-KR" altLang="en-US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출처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기상자료개방포털</a:t>
            </a:r>
            <a:r>
              <a:rPr lang="en-US" altLang="ko-KR" sz="150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(www.data.kma.go.kr)</a:t>
            </a:r>
            <a:endParaRPr lang="ko-KR" altLang="en-US" sz="150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0F1EEE1-7D51-4233-8915-74664BC1E6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" t="24561" r="2070" b="11482"/>
          <a:stretch/>
        </p:blipFill>
        <p:spPr>
          <a:xfrm>
            <a:off x="459918" y="5099298"/>
            <a:ext cx="11272164" cy="1164037"/>
          </a:xfrm>
          <a:prstGeom prst="rect">
            <a:avLst/>
          </a:prstGeom>
        </p:spPr>
      </p:pic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83B63529-BCF7-40CC-9BD1-0D0C1AC63CAF}"/>
              </a:ext>
            </a:extLst>
          </p:cNvPr>
          <p:cNvSpPr/>
          <p:nvPr/>
        </p:nvSpPr>
        <p:spPr>
          <a:xfrm>
            <a:off x="4964608" y="4220703"/>
            <a:ext cx="1980333" cy="555431"/>
          </a:xfrm>
          <a:prstGeom prst="downArrow">
            <a:avLst>
              <a:gd name="adj1" fmla="val 51565"/>
              <a:gd name="adj2" fmla="val 47209"/>
            </a:avLst>
          </a:prstGeom>
          <a:solidFill>
            <a:schemeClr val="bg1">
              <a:lumMod val="50000"/>
              <a:lumOff val="50000"/>
            </a:schemeClr>
          </a:solidFill>
          <a:ln>
            <a:solidFill>
              <a:srgbClr val="7F7F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990D52A-6E12-4C24-AF35-DE16F5598F5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" t="32863" r="859" b="1"/>
          <a:stretch/>
        </p:blipFill>
        <p:spPr>
          <a:xfrm>
            <a:off x="459918" y="2249456"/>
            <a:ext cx="11272164" cy="1910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EFD2D7-ECCA-4F51-BBEA-6722145FCC0C}"/>
              </a:ext>
            </a:extLst>
          </p:cNvPr>
          <p:cNvSpPr txBox="1"/>
          <p:nvPr/>
        </p:nvSpPr>
        <p:spPr>
          <a:xfrm>
            <a:off x="459918" y="1168767"/>
            <a:ext cx="2965877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l"/>
            <a:r>
              <a:rPr lang="en-US" altLang="ko-KR" sz="1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stnInfo.csv (4641 rows, 12cols)</a:t>
            </a:r>
            <a:endParaRPr lang="ko-KR" altLang="en-US" sz="15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35F6FE-FEDA-432E-A393-2EF423DA0040}"/>
              </a:ext>
            </a:extLst>
          </p:cNvPr>
          <p:cNvSpPr txBox="1"/>
          <p:nvPr/>
        </p:nvSpPr>
        <p:spPr>
          <a:xfrm>
            <a:off x="459918" y="1926291"/>
            <a:ext cx="3605474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weather2.csv (338,022 rows, 12cols)</a:t>
            </a:r>
            <a:endParaRPr lang="ko-KR" altLang="en-US" sz="15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799BC8-E2F4-485F-8AA9-130E5BF9246D}"/>
              </a:ext>
            </a:extLst>
          </p:cNvPr>
          <p:cNvSpPr txBox="1"/>
          <p:nvPr/>
        </p:nvSpPr>
        <p:spPr>
          <a:xfrm>
            <a:off x="459918" y="4776133"/>
            <a:ext cx="3630289" cy="3231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5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pWeather2.csv (338,022 rows, 25cols)</a:t>
            </a:r>
            <a:endParaRPr lang="ko-KR" altLang="en-US" sz="15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0247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분류성능평가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0EC2462-BD27-46EF-B9DF-7D705239E0B4}"/>
              </a:ext>
            </a:extLst>
          </p:cNvPr>
          <p:cNvGrpSpPr/>
          <p:nvPr/>
        </p:nvGrpSpPr>
        <p:grpSpPr>
          <a:xfrm>
            <a:off x="414198" y="1728219"/>
            <a:ext cx="4320704" cy="4320000"/>
            <a:chOff x="459918" y="1008129"/>
            <a:chExt cx="4320704" cy="432000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8DF10B3-B100-4615-88BA-1FA77F4C2B6D}"/>
                </a:ext>
              </a:extLst>
            </p:cNvPr>
            <p:cNvSpPr/>
            <p:nvPr/>
          </p:nvSpPr>
          <p:spPr>
            <a:xfrm>
              <a:off x="2620622" y="4248129"/>
              <a:ext cx="1080000" cy="1080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>
                  <a:solidFill>
                    <a:srgbClr val="CC7F2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FN</a:t>
              </a:r>
              <a:endParaRPr lang="ko-KR" altLang="en-US" sz="3000" b="1" dirty="0">
                <a:solidFill>
                  <a:srgbClr val="CC7F2B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DED68F0-3072-4686-8BFE-45951562C475}"/>
                </a:ext>
              </a:extLst>
            </p:cNvPr>
            <p:cNvSpPr/>
            <p:nvPr/>
          </p:nvSpPr>
          <p:spPr>
            <a:xfrm>
              <a:off x="3700622" y="4248129"/>
              <a:ext cx="1080000" cy="1080000"/>
            </a:xfrm>
            <a:prstGeom prst="rect">
              <a:avLst/>
            </a:prstGeom>
            <a:solidFill>
              <a:srgbClr val="FEE9D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>
                  <a:solidFill>
                    <a:srgbClr val="7030A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TN</a:t>
              </a:r>
              <a:endParaRPr lang="ko-KR" altLang="en-US" sz="3000" b="1" dirty="0">
                <a:solidFill>
                  <a:srgbClr val="7030A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8C804FC3-4152-4E60-82DB-663C2C9B5B7F}"/>
                </a:ext>
              </a:extLst>
            </p:cNvPr>
            <p:cNvSpPr/>
            <p:nvPr/>
          </p:nvSpPr>
          <p:spPr>
            <a:xfrm>
              <a:off x="2620622" y="3168129"/>
              <a:ext cx="1080000" cy="1080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endParaRPr lang="ko-KR" altLang="en-US" sz="3000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E0BE5547-8C05-40DC-B1D5-34BE4632A2C0}"/>
                </a:ext>
              </a:extLst>
            </p:cNvPr>
            <p:cNvSpPr/>
            <p:nvPr/>
          </p:nvSpPr>
          <p:spPr>
            <a:xfrm>
              <a:off x="3700622" y="3168129"/>
              <a:ext cx="1080000" cy="1080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b="1">
                  <a:solidFill>
                    <a:srgbClr val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FP</a:t>
              </a:r>
              <a:endParaRPr lang="ko-KR" altLang="en-US" sz="300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98BB6F9E-2E8F-4A2B-BB60-EF9DE3AED53A}"/>
                </a:ext>
              </a:extLst>
            </p:cNvPr>
            <p:cNvSpPr/>
            <p:nvPr/>
          </p:nvSpPr>
          <p:spPr>
            <a:xfrm>
              <a:off x="2620622" y="2088129"/>
              <a:ext cx="1080000" cy="1080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True</a:t>
              </a:r>
              <a:endPara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69B2EAF-FA84-48E9-AF73-A845D3402C50}"/>
                </a:ext>
              </a:extLst>
            </p:cNvPr>
            <p:cNvSpPr/>
            <p:nvPr/>
          </p:nvSpPr>
          <p:spPr>
            <a:xfrm>
              <a:off x="3700622" y="2088129"/>
              <a:ext cx="1080000" cy="1080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False</a:t>
              </a:r>
              <a:endPara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EF7638D3-F2C5-47D0-8781-B4D25D90F2CB}"/>
                </a:ext>
              </a:extLst>
            </p:cNvPr>
            <p:cNvSpPr/>
            <p:nvPr/>
          </p:nvSpPr>
          <p:spPr>
            <a:xfrm>
              <a:off x="2620622" y="1008129"/>
              <a:ext cx="2160000" cy="10800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실제정답</a:t>
              </a:r>
              <a:endParaRPr lang="ko-KR" altLang="en-US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805770CA-7FAB-43FE-B78D-7E8657A4A2CC}"/>
                </a:ext>
              </a:extLst>
            </p:cNvPr>
            <p:cNvSpPr/>
            <p:nvPr/>
          </p:nvSpPr>
          <p:spPr>
            <a:xfrm>
              <a:off x="459918" y="3168129"/>
              <a:ext cx="1080000" cy="21600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</a:t>
              </a:r>
              <a:endParaRPr lang="en-US" altLang="ko-KR" b="1" dirty="0">
                <a:solidFill>
                  <a:sysClr val="windowText" lastClr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/>
              <a:r>
                <a:rPr lang="ko-KR" altLang="en-US" b="1" dirty="0">
                  <a:solidFill>
                    <a:sysClr val="windowText" lastClr="0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결과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5512AAB8-769E-4ADF-9BF5-A543ED781203}"/>
                </a:ext>
              </a:extLst>
            </p:cNvPr>
            <p:cNvSpPr/>
            <p:nvPr/>
          </p:nvSpPr>
          <p:spPr>
            <a:xfrm>
              <a:off x="1539918" y="3168129"/>
              <a:ext cx="1080000" cy="1080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True</a:t>
              </a:r>
              <a:endPara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FED0AE17-AA4C-42CF-810B-64F045A52CED}"/>
                </a:ext>
              </a:extLst>
            </p:cNvPr>
            <p:cNvSpPr/>
            <p:nvPr/>
          </p:nvSpPr>
          <p:spPr>
            <a:xfrm>
              <a:off x="1539918" y="4248129"/>
              <a:ext cx="1080000" cy="1080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False</a:t>
              </a:r>
              <a:endParaRPr lang="ko-KR" altLang="en-US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6BE35DD-60B8-4C4A-8B63-14F41104D275}"/>
              </a:ext>
            </a:extLst>
          </p:cNvPr>
          <p:cNvGrpSpPr/>
          <p:nvPr/>
        </p:nvGrpSpPr>
        <p:grpSpPr>
          <a:xfrm>
            <a:off x="5391702" y="1717445"/>
            <a:ext cx="5422490" cy="1273209"/>
            <a:chOff x="5889522" y="2509707"/>
            <a:chExt cx="5422490" cy="1273209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345046F-4519-44E0-98EB-D59A40659476}"/>
                </a:ext>
              </a:extLst>
            </p:cNvPr>
            <p:cNvSpPr txBox="1"/>
            <p:nvPr/>
          </p:nvSpPr>
          <p:spPr>
            <a:xfrm>
              <a:off x="5889522" y="2836935"/>
              <a:ext cx="230074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Accuarcy =</a:t>
              </a:r>
              <a:endPara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2AD60A2-83C1-49EA-90B4-D3424C43B09C}"/>
                </a:ext>
              </a:extLst>
            </p:cNvPr>
            <p:cNvSpPr txBox="1"/>
            <p:nvPr/>
          </p:nvSpPr>
          <p:spPr>
            <a:xfrm>
              <a:off x="8697805" y="2509707"/>
              <a:ext cx="2066060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TP  </a:t>
              </a:r>
              <a:r>
                <a:rPr lang="en-US" altLang="ko-KR" sz="2800" b="1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+  </a:t>
              </a:r>
              <a:r>
                <a:rPr lang="en-US" altLang="ko-KR" sz="3200">
                  <a:solidFill>
                    <a:srgbClr val="7030A0"/>
                  </a:solidFill>
                </a:rPr>
                <a:t>TN</a:t>
              </a:r>
              <a:r>
                <a:rPr lang="en-US" altLang="ko-KR" sz="2800" b="1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ko-KR" altLang="en-US" sz="2800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DF68F48-103F-4B38-94F5-54ED036D0F2A}"/>
                </a:ext>
              </a:extLst>
            </p:cNvPr>
            <p:cNvSpPr txBox="1"/>
            <p:nvPr/>
          </p:nvSpPr>
          <p:spPr>
            <a:xfrm>
              <a:off x="8035411" y="3198141"/>
              <a:ext cx="3276601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+ </a:t>
              </a:r>
              <a:r>
                <a:rPr lang="en-US" altLang="ko-KR" sz="3200" dirty="0">
                  <a:solidFill>
                    <a:schemeClr val="accent2">
                      <a:lumMod val="75000"/>
                    </a:schemeClr>
                  </a:solidFill>
                </a:rPr>
                <a:t>FN</a:t>
              </a:r>
              <a:r>
                <a:rPr lang="ko-KR" altLang="en-US" sz="2800" dirty="0">
                  <a:solidFill>
                    <a:schemeClr val="accent2">
                      <a:lumMod val="7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+ </a:t>
              </a:r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FP </a:t>
              </a:r>
              <a:r>
                <a:rPr lang="en-US" altLang="ko-KR" sz="2800" b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+ </a:t>
              </a:r>
              <a:r>
                <a:rPr lang="en-US" altLang="ko-KR" sz="3200">
                  <a:solidFill>
                    <a:srgbClr val="7030A0"/>
                  </a:solidFill>
                </a:rPr>
                <a:t>TN</a:t>
              </a:r>
              <a:endParaRPr lang="ko-KR" altLang="en-US" sz="3200" dirty="0">
                <a:solidFill>
                  <a:srgbClr val="7030A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9A8A92BA-814A-4E4E-AC14-82B2F0C318C9}"/>
                </a:ext>
              </a:extLst>
            </p:cNvPr>
            <p:cNvCxnSpPr/>
            <p:nvPr/>
          </p:nvCxnSpPr>
          <p:spPr>
            <a:xfrm>
              <a:off x="8035412" y="3198141"/>
              <a:ext cx="3129118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A3CA5BC-5798-4F34-B406-1500D60035A1}"/>
              </a:ext>
            </a:extLst>
          </p:cNvPr>
          <p:cNvGrpSpPr/>
          <p:nvPr/>
        </p:nvGrpSpPr>
        <p:grpSpPr>
          <a:xfrm>
            <a:off x="5391702" y="2958177"/>
            <a:ext cx="4092678" cy="1165666"/>
            <a:chOff x="5889522" y="2555695"/>
            <a:chExt cx="4092678" cy="116566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78B9525-6966-40BA-ABB2-5E9826C2990E}"/>
                </a:ext>
              </a:extLst>
            </p:cNvPr>
            <p:cNvSpPr txBox="1"/>
            <p:nvPr/>
          </p:nvSpPr>
          <p:spPr>
            <a:xfrm>
              <a:off x="5889522" y="2836935"/>
              <a:ext cx="230074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Precision =</a:t>
              </a:r>
              <a:endPara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A630C30-366E-43BD-A7C3-0D5A47253491}"/>
                </a:ext>
              </a:extLst>
            </p:cNvPr>
            <p:cNvSpPr txBox="1"/>
            <p:nvPr/>
          </p:nvSpPr>
          <p:spPr>
            <a:xfrm>
              <a:off x="8508534" y="2555695"/>
              <a:ext cx="769374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endParaRPr lang="ko-KR" altLang="en-US" sz="2800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DC48DF9-1ACF-4240-83EA-D61AFCFA5047}"/>
                </a:ext>
              </a:extLst>
            </p:cNvPr>
            <p:cNvSpPr txBox="1"/>
            <p:nvPr/>
          </p:nvSpPr>
          <p:spPr>
            <a:xfrm>
              <a:off x="8035412" y="3198141"/>
              <a:ext cx="194678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+  </a:t>
              </a:r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FP</a:t>
              </a:r>
              <a:endPara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323489B1-BFD8-4033-93E1-2B51CD69CAA9}"/>
                </a:ext>
              </a:extLst>
            </p:cNvPr>
            <p:cNvCxnSpPr/>
            <p:nvPr/>
          </p:nvCxnSpPr>
          <p:spPr>
            <a:xfrm>
              <a:off x="8035412" y="3198141"/>
              <a:ext cx="1629698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79832D00-57AF-4368-B6AD-EC8F436FA115}"/>
              </a:ext>
            </a:extLst>
          </p:cNvPr>
          <p:cNvGrpSpPr/>
          <p:nvPr/>
        </p:nvGrpSpPr>
        <p:grpSpPr>
          <a:xfrm>
            <a:off x="5391702" y="4043877"/>
            <a:ext cx="4092678" cy="1165666"/>
            <a:chOff x="5889522" y="2555695"/>
            <a:chExt cx="4092678" cy="1165666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A6E964D-1BD7-41E1-92D0-75DA062F6D19}"/>
                </a:ext>
              </a:extLst>
            </p:cNvPr>
            <p:cNvSpPr txBox="1"/>
            <p:nvPr/>
          </p:nvSpPr>
          <p:spPr>
            <a:xfrm>
              <a:off x="5889522" y="2836935"/>
              <a:ext cx="20653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Recall      =</a:t>
              </a:r>
              <a:endPara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B73C7E-3974-4B6B-81E5-17AA1640F04B}"/>
                </a:ext>
              </a:extLst>
            </p:cNvPr>
            <p:cNvSpPr txBox="1"/>
            <p:nvPr/>
          </p:nvSpPr>
          <p:spPr>
            <a:xfrm>
              <a:off x="8508534" y="2555695"/>
              <a:ext cx="769374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endParaRPr lang="ko-KR" altLang="en-US" sz="2800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CFF6FE0-F8E6-4348-90B3-989FD20FB7FD}"/>
                </a:ext>
              </a:extLst>
            </p:cNvPr>
            <p:cNvSpPr txBox="1"/>
            <p:nvPr/>
          </p:nvSpPr>
          <p:spPr>
            <a:xfrm>
              <a:off x="8035412" y="3198141"/>
              <a:ext cx="194678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TP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+  </a:t>
              </a:r>
              <a:r>
                <a:rPr lang="en-US" altLang="ko-KR" sz="2800" b="1" dirty="0">
                  <a:solidFill>
                    <a:srgbClr val="CC7F2B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FN</a:t>
              </a:r>
              <a:endParaRPr lang="ko-KR" altLang="en-US" sz="2800" b="1" dirty="0">
                <a:solidFill>
                  <a:srgbClr val="CC7F2B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5D215C0E-CD8F-4FC5-8A9F-4F41A4421558}"/>
                </a:ext>
              </a:extLst>
            </p:cNvPr>
            <p:cNvCxnSpPr/>
            <p:nvPr/>
          </p:nvCxnSpPr>
          <p:spPr>
            <a:xfrm>
              <a:off x="8035412" y="3198141"/>
              <a:ext cx="1629698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B4F8E6A7-8205-4057-9201-66792F0F30F3}"/>
              </a:ext>
            </a:extLst>
          </p:cNvPr>
          <p:cNvGrpSpPr/>
          <p:nvPr/>
        </p:nvGrpSpPr>
        <p:grpSpPr>
          <a:xfrm>
            <a:off x="5391702" y="5209543"/>
            <a:ext cx="5842346" cy="1276466"/>
            <a:chOff x="5199587" y="3315371"/>
            <a:chExt cx="5842346" cy="127646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D9BA7D2-AA41-499E-A2AC-AD5ECF921C93}"/>
                </a:ext>
              </a:extLst>
            </p:cNvPr>
            <p:cNvSpPr txBox="1"/>
            <p:nvPr/>
          </p:nvSpPr>
          <p:spPr>
            <a:xfrm>
              <a:off x="5199587" y="3701386"/>
              <a:ext cx="261901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F1 score  = 2 *</a:t>
              </a:r>
              <a:endParaRPr lang="ko-KR" alt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B7308E6-57BA-491A-8FDA-AB0F32845419}"/>
                </a:ext>
              </a:extLst>
            </p:cNvPr>
            <p:cNvSpPr txBox="1"/>
            <p:nvPr/>
          </p:nvSpPr>
          <p:spPr>
            <a:xfrm>
              <a:off x="7818599" y="3315371"/>
              <a:ext cx="3183698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Precision * Recall</a:t>
              </a:r>
              <a:endPara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7E43E63-4702-463C-B755-605C2ACCCFD7}"/>
                </a:ext>
              </a:extLst>
            </p:cNvPr>
            <p:cNvSpPr txBox="1"/>
            <p:nvPr/>
          </p:nvSpPr>
          <p:spPr>
            <a:xfrm>
              <a:off x="7844463" y="4068617"/>
              <a:ext cx="3197470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Precision </a:t>
              </a:r>
              <a:r>
                <a:rPr lang="en-US" altLang="ko-KR" sz="2800" b="1" dirty="0">
                  <a:solidFill>
                    <a:schemeClr val="bg1">
                      <a:lumMod val="75000"/>
                      <a:lumOff val="2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+ </a:t>
              </a:r>
              <a:r>
                <a:rPr lang="en-US" altLang="ko-KR" sz="2800" b="1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Recall</a:t>
              </a:r>
              <a:endParaRPr lang="ko-KR" altLang="en-US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0AC4C19C-F35D-412C-A0B5-4A234E8C0754}"/>
                </a:ext>
              </a:extLst>
            </p:cNvPr>
            <p:cNvCxnSpPr/>
            <p:nvPr/>
          </p:nvCxnSpPr>
          <p:spPr>
            <a:xfrm flipV="1">
              <a:off x="7844463" y="3957817"/>
              <a:ext cx="3157834" cy="401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362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8052D0C8-F103-4472-A74D-585CA18C3405}"/>
              </a:ext>
            </a:extLst>
          </p:cNvPr>
          <p:cNvSpPr/>
          <p:nvPr/>
        </p:nvSpPr>
        <p:spPr>
          <a:xfrm>
            <a:off x="3874618" y="5826846"/>
            <a:ext cx="7857463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트리의 최대 깊이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(default=None)</a:t>
            </a:r>
            <a:endParaRPr lang="ko-KR" altLang="en-US" sz="250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사용하는 변수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5D3AAA-299A-4223-B902-D991296FEDB5}"/>
              </a:ext>
            </a:extLst>
          </p:cNvPr>
          <p:cNvSpPr/>
          <p:nvPr/>
        </p:nvSpPr>
        <p:spPr>
          <a:xfrm>
            <a:off x="459918" y="1168766"/>
            <a:ext cx="3414701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rows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18F9E10-4325-4024-8BC8-B4E86D67D6F4}"/>
              </a:ext>
            </a:extLst>
          </p:cNvPr>
          <p:cNvSpPr/>
          <p:nvPr/>
        </p:nvSpPr>
        <p:spPr>
          <a:xfrm>
            <a:off x="459918" y="2100382"/>
            <a:ext cx="3414701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n_estimators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F851CB8-3551-4A42-805E-D29B2CAC1509}"/>
              </a:ext>
            </a:extLst>
          </p:cNvPr>
          <p:cNvSpPr/>
          <p:nvPr/>
        </p:nvSpPr>
        <p:spPr>
          <a:xfrm>
            <a:off x="459918" y="3031998"/>
            <a:ext cx="3414701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max_features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882597B-ED34-409A-9EA0-BC88C6C4A699}"/>
              </a:ext>
            </a:extLst>
          </p:cNvPr>
          <p:cNvSpPr/>
          <p:nvPr/>
        </p:nvSpPr>
        <p:spPr>
          <a:xfrm>
            <a:off x="459918" y="3963614"/>
            <a:ext cx="3414701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min_samples_leaf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D5A9921-2999-41E4-AB39-1C70F5A8D704}"/>
              </a:ext>
            </a:extLst>
          </p:cNvPr>
          <p:cNvSpPr/>
          <p:nvPr/>
        </p:nvSpPr>
        <p:spPr>
          <a:xfrm>
            <a:off x="459918" y="4895230"/>
            <a:ext cx="3414701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max_leaf_nodes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FBECBBE-E536-4335-9C91-4302401524C5}"/>
              </a:ext>
            </a:extLst>
          </p:cNvPr>
          <p:cNvSpPr/>
          <p:nvPr/>
        </p:nvSpPr>
        <p:spPr>
          <a:xfrm>
            <a:off x="3874618" y="1168766"/>
            <a:ext cx="7857463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데이터 행의 개수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 (max=338,022)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34E5EE9-3B83-4F22-8214-EFD7965BD578}"/>
              </a:ext>
            </a:extLst>
          </p:cNvPr>
          <p:cNvSpPr/>
          <p:nvPr/>
        </p:nvSpPr>
        <p:spPr>
          <a:xfrm>
            <a:off x="3874618" y="2100382"/>
            <a:ext cx="7857463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트리의 개수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(default=10)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364007F-5BB6-4BE1-8665-4EDDCF1E5C68}"/>
              </a:ext>
            </a:extLst>
          </p:cNvPr>
          <p:cNvSpPr/>
          <p:nvPr/>
        </p:nvSpPr>
        <p:spPr>
          <a:xfrm>
            <a:off x="3874618" y="3031998"/>
            <a:ext cx="7857463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특성의 개수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(default=‘auto’)</a:t>
            </a:r>
            <a:endParaRPr lang="ko-KR" altLang="en-US" sz="2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6EA0AED-6BC4-4B41-A712-5FB6850E09BD}"/>
              </a:ext>
            </a:extLst>
          </p:cNvPr>
          <p:cNvSpPr/>
          <p:nvPr/>
        </p:nvSpPr>
        <p:spPr>
          <a:xfrm>
            <a:off x="3874618" y="3963614"/>
            <a:ext cx="7857463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리프 노드의 최소 샘플의 개수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(default=1)</a:t>
            </a:r>
            <a:endParaRPr lang="ko-KR" altLang="en-US" sz="25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6EBA245-734E-468A-94E1-B6739B9D9C47}"/>
              </a:ext>
            </a:extLst>
          </p:cNvPr>
          <p:cNvSpPr/>
          <p:nvPr/>
        </p:nvSpPr>
        <p:spPr>
          <a:xfrm>
            <a:off x="3874618" y="4895230"/>
            <a:ext cx="7857463" cy="931616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500">
                <a:solidFill>
                  <a:schemeClr val="bg1"/>
                </a:solidFill>
                <a:latin typeface="+mn-ea"/>
              </a:rPr>
              <a:t>리프 노드의 최대 개수 </a:t>
            </a:r>
            <a:r>
              <a:rPr lang="en-US" altLang="ko-KR" sz="2500">
                <a:solidFill>
                  <a:schemeClr val="bg1"/>
                </a:solidFill>
                <a:latin typeface="+mn-ea"/>
              </a:rPr>
              <a:t>(default=None)</a:t>
            </a:r>
            <a:r>
              <a:rPr lang="ko-KR" altLang="en-US" sz="2500">
                <a:solidFill>
                  <a:schemeClr val="bg1"/>
                </a:solidFill>
                <a:latin typeface="+mn-ea"/>
              </a:rPr>
              <a:t> 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F553D0C-4706-462D-8672-CEE4810F1B48}"/>
              </a:ext>
            </a:extLst>
          </p:cNvPr>
          <p:cNvSpPr/>
          <p:nvPr/>
        </p:nvSpPr>
        <p:spPr>
          <a:xfrm>
            <a:off x="459918" y="5826846"/>
            <a:ext cx="3414701" cy="93161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>
                <a:solidFill>
                  <a:schemeClr val="bg1"/>
                </a:solidFill>
                <a:latin typeface="+mn-ea"/>
              </a:rPr>
              <a:t>max_depth</a:t>
            </a:r>
            <a:endParaRPr lang="ko-KR" altLang="en-US" sz="2500" b="1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56990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hlinkClick r:id="rId2" action="ppaction://hlinkfile"/>
            <a:extLst>
              <a:ext uri="{FF2B5EF4-FFF2-40B4-BE49-F238E27FC236}">
                <a16:creationId xmlns:a16="http://schemas.microsoft.com/office/drawing/2014/main" id="{3E48F2CB-2B7D-4C75-BFBF-0801223FE6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6" y="2287499"/>
            <a:ext cx="11237657" cy="4327892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FA9B694F-E624-4627-A05B-000648272C6A}"/>
              </a:ext>
            </a:extLst>
          </p:cNvPr>
          <p:cNvGrpSpPr/>
          <p:nvPr/>
        </p:nvGrpSpPr>
        <p:grpSpPr>
          <a:xfrm>
            <a:off x="459918" y="1168765"/>
            <a:ext cx="11237657" cy="897148"/>
            <a:chOff x="459918" y="7101158"/>
            <a:chExt cx="11237657" cy="897148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A64FD10-80B3-4DE4-84AB-953367A8D506}"/>
                </a:ext>
              </a:extLst>
            </p:cNvPr>
            <p:cNvSpPr/>
            <p:nvPr/>
          </p:nvSpPr>
          <p:spPr>
            <a:xfrm>
              <a:off x="459918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n_estimators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B9D8ED9-FE99-437D-B304-0CA1CFDF5F11}"/>
                </a:ext>
              </a:extLst>
            </p:cNvPr>
            <p:cNvSpPr/>
            <p:nvPr/>
          </p:nvSpPr>
          <p:spPr>
            <a:xfrm>
              <a:off x="2716359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max_features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9676C9-A351-4C4B-90D1-367A8F4ED86F}"/>
                </a:ext>
              </a:extLst>
            </p:cNvPr>
            <p:cNvSpPr/>
            <p:nvPr/>
          </p:nvSpPr>
          <p:spPr>
            <a:xfrm>
              <a:off x="4972800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min_samples_leaf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ACE1B37-1691-47FE-B34F-F96088AEC57B}"/>
                </a:ext>
              </a:extLst>
            </p:cNvPr>
            <p:cNvSpPr/>
            <p:nvPr/>
          </p:nvSpPr>
          <p:spPr>
            <a:xfrm>
              <a:off x="7211988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max_leaf_nodes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AB73E15-5895-4E50-8BC4-54012F796E34}"/>
                </a:ext>
              </a:extLst>
            </p:cNvPr>
            <p:cNvSpPr/>
            <p:nvPr/>
          </p:nvSpPr>
          <p:spPr>
            <a:xfrm>
              <a:off x="9451175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max_depth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4B55A047-C101-47A9-8BDA-25A26C690CB8}"/>
                </a:ext>
              </a:extLst>
            </p:cNvPr>
            <p:cNvSpPr/>
            <p:nvPr/>
          </p:nvSpPr>
          <p:spPr>
            <a:xfrm>
              <a:off x="459918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10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72AD705-C1DF-417C-AF40-986F81628990}"/>
                </a:ext>
              </a:extLst>
            </p:cNvPr>
            <p:cNvSpPr/>
            <p:nvPr/>
          </p:nvSpPr>
          <p:spPr>
            <a:xfrm>
              <a:off x="2716359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‘auto’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3EDD52A-002E-4FE3-B5A0-DF0658494621}"/>
                </a:ext>
              </a:extLst>
            </p:cNvPr>
            <p:cNvSpPr/>
            <p:nvPr/>
          </p:nvSpPr>
          <p:spPr>
            <a:xfrm>
              <a:off x="4972800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F3FE2566-D306-4E67-97AF-E0135035222A}"/>
                </a:ext>
              </a:extLst>
            </p:cNvPr>
            <p:cNvSpPr/>
            <p:nvPr/>
          </p:nvSpPr>
          <p:spPr>
            <a:xfrm>
              <a:off x="7211988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5AB5C11-F481-4D46-A563-47DE1BAC28CD}"/>
                </a:ext>
              </a:extLst>
            </p:cNvPr>
            <p:cNvSpPr/>
            <p:nvPr/>
          </p:nvSpPr>
          <p:spPr>
            <a:xfrm>
              <a:off x="9451175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7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분류성능평가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1: </a:t>
              </a:r>
              <a:r>
                <a:rPr lang="ko-KR" altLang="en-US" sz="3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데이터의 크기 </a:t>
              </a:r>
              <a:r>
                <a:rPr lang="en-US" altLang="ko-KR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(rows)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8A4C905-6557-4BD5-A4FB-087ABEBFB7A3}"/>
              </a:ext>
            </a:extLst>
          </p:cNvPr>
          <p:cNvCxnSpPr/>
          <p:nvPr/>
        </p:nvCxnSpPr>
        <p:spPr>
          <a:xfrm flipV="1">
            <a:off x="5654040" y="2788920"/>
            <a:ext cx="2438400" cy="3604260"/>
          </a:xfrm>
          <a:prstGeom prst="straightConnector1">
            <a:avLst/>
          </a:prstGeom>
          <a:ln>
            <a:solidFill>
              <a:srgbClr val="5B9B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C919CBD9-4F27-4FB8-8913-4F35633E7E76}"/>
              </a:ext>
            </a:extLst>
          </p:cNvPr>
          <p:cNvCxnSpPr/>
          <p:nvPr/>
        </p:nvCxnSpPr>
        <p:spPr>
          <a:xfrm flipH="1" flipV="1">
            <a:off x="9283700" y="4787900"/>
            <a:ext cx="615950" cy="1619250"/>
          </a:xfrm>
          <a:prstGeom prst="straightConnector1">
            <a:avLst/>
          </a:prstGeom>
          <a:ln>
            <a:solidFill>
              <a:srgbClr val="606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781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1572776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분류성능평가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2: </a:t>
              </a:r>
              <a:r>
                <a:rPr lang="ko-KR" altLang="en-US" sz="3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트리의 개수 </a:t>
              </a:r>
              <a:r>
                <a:rPr lang="en-US" altLang="ko-KR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(n_estimators)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CE8C3E1-84CD-46DE-8416-1DDB88FB9E4A}"/>
              </a:ext>
            </a:extLst>
          </p:cNvPr>
          <p:cNvGrpSpPr/>
          <p:nvPr/>
        </p:nvGrpSpPr>
        <p:grpSpPr>
          <a:xfrm>
            <a:off x="459918" y="1168765"/>
            <a:ext cx="11237657" cy="897148"/>
            <a:chOff x="459918" y="7101158"/>
            <a:chExt cx="11237657" cy="897148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6635AE4-28D7-4D09-A38B-06E113860CCC}"/>
                </a:ext>
              </a:extLst>
            </p:cNvPr>
            <p:cNvSpPr/>
            <p:nvPr/>
          </p:nvSpPr>
          <p:spPr>
            <a:xfrm>
              <a:off x="459918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rows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48DAC49-5916-4B7D-9420-7EA0972D7446}"/>
                </a:ext>
              </a:extLst>
            </p:cNvPr>
            <p:cNvSpPr/>
            <p:nvPr/>
          </p:nvSpPr>
          <p:spPr>
            <a:xfrm>
              <a:off x="2716359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max_features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3362CD8-3824-4383-8536-0B3A8E32694B}"/>
                </a:ext>
              </a:extLst>
            </p:cNvPr>
            <p:cNvSpPr/>
            <p:nvPr/>
          </p:nvSpPr>
          <p:spPr>
            <a:xfrm>
              <a:off x="4972800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min_samples_leaf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2DCE462-5FDB-416E-A1E3-39E55E1AA72B}"/>
                </a:ext>
              </a:extLst>
            </p:cNvPr>
            <p:cNvSpPr/>
            <p:nvPr/>
          </p:nvSpPr>
          <p:spPr>
            <a:xfrm>
              <a:off x="7211988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max_leaf_nodes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BD123BD-D2AF-4714-9254-127F3651AF70}"/>
                </a:ext>
              </a:extLst>
            </p:cNvPr>
            <p:cNvSpPr/>
            <p:nvPr/>
          </p:nvSpPr>
          <p:spPr>
            <a:xfrm>
              <a:off x="9451175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max_depth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8F30578-8433-44A2-AF17-9868BCCD7FE5}"/>
                </a:ext>
              </a:extLst>
            </p:cNvPr>
            <p:cNvSpPr/>
            <p:nvPr/>
          </p:nvSpPr>
          <p:spPr>
            <a:xfrm>
              <a:off x="459918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338,022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0E468F-8F75-42E6-90BE-7D3D0CFEE223}"/>
                </a:ext>
              </a:extLst>
            </p:cNvPr>
            <p:cNvSpPr/>
            <p:nvPr/>
          </p:nvSpPr>
          <p:spPr>
            <a:xfrm>
              <a:off x="2716359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‘auto’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CB6351D-7B43-4DA6-9C33-601A28989547}"/>
                </a:ext>
              </a:extLst>
            </p:cNvPr>
            <p:cNvSpPr/>
            <p:nvPr/>
          </p:nvSpPr>
          <p:spPr>
            <a:xfrm>
              <a:off x="4972800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B02FAB9-AC94-4F8E-BE37-2D7770F6A74A}"/>
                </a:ext>
              </a:extLst>
            </p:cNvPr>
            <p:cNvSpPr/>
            <p:nvPr/>
          </p:nvSpPr>
          <p:spPr>
            <a:xfrm>
              <a:off x="7211988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4F962AC-148B-406A-90A7-0CF8713F842C}"/>
                </a:ext>
              </a:extLst>
            </p:cNvPr>
            <p:cNvSpPr/>
            <p:nvPr/>
          </p:nvSpPr>
          <p:spPr>
            <a:xfrm>
              <a:off x="9451175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</p:grpSp>
      <p:pic>
        <p:nvPicPr>
          <p:cNvPr id="22" name="그림 21">
            <a:hlinkClick r:id="rId2" action="ppaction://hlinkfile"/>
            <a:extLst>
              <a:ext uri="{FF2B5EF4-FFF2-40B4-BE49-F238E27FC236}">
                <a16:creationId xmlns:a16="http://schemas.microsoft.com/office/drawing/2014/main" id="{457DC5CA-046C-4834-BA33-815D6EC588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7" y="2287499"/>
            <a:ext cx="11237657" cy="4327898"/>
          </a:xfrm>
          <a:prstGeom prst="rect">
            <a:avLst/>
          </a:prstGeom>
        </p:spPr>
      </p:pic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1E828859-7E4C-4FA7-A0A3-BAD8F870F6EC}"/>
              </a:ext>
            </a:extLst>
          </p:cNvPr>
          <p:cNvCxnSpPr/>
          <p:nvPr/>
        </p:nvCxnSpPr>
        <p:spPr>
          <a:xfrm flipV="1">
            <a:off x="5537200" y="2844800"/>
            <a:ext cx="190500" cy="3606800"/>
          </a:xfrm>
          <a:prstGeom prst="straightConnector1">
            <a:avLst/>
          </a:prstGeom>
          <a:ln>
            <a:solidFill>
              <a:srgbClr val="FFB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98CAD6D-F4AF-4251-9C56-57219D5798C8}"/>
              </a:ext>
            </a:extLst>
          </p:cNvPr>
          <p:cNvCxnSpPr/>
          <p:nvPr/>
        </p:nvCxnSpPr>
        <p:spPr>
          <a:xfrm flipH="1" flipV="1">
            <a:off x="9220200" y="4413250"/>
            <a:ext cx="628650" cy="2044700"/>
          </a:xfrm>
          <a:prstGeom prst="straightConnector1">
            <a:avLst/>
          </a:prstGeom>
          <a:ln>
            <a:solidFill>
              <a:srgbClr val="993F0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514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1572776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분류성능평가</a:t>
              </a:r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3: </a:t>
              </a:r>
              <a:r>
                <a:rPr lang="ko-KR" altLang="en-US" sz="3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리프 노드의 최대 개수 </a:t>
              </a:r>
              <a:r>
                <a:rPr lang="en-US" altLang="ko-KR" sz="25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(max_leaf_nodes)</a:t>
              </a:r>
              <a:endParaRPr lang="ko-KR" altLang="en-US" sz="2500" b="1">
                <a:solidFill>
                  <a:srgbClr val="40404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CE8C3E1-84CD-46DE-8416-1DDB88FB9E4A}"/>
              </a:ext>
            </a:extLst>
          </p:cNvPr>
          <p:cNvGrpSpPr/>
          <p:nvPr/>
        </p:nvGrpSpPr>
        <p:grpSpPr>
          <a:xfrm>
            <a:off x="459918" y="1168765"/>
            <a:ext cx="11237657" cy="897148"/>
            <a:chOff x="459918" y="7101158"/>
            <a:chExt cx="11237657" cy="897148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6635AE4-28D7-4D09-A38B-06E113860CCC}"/>
                </a:ext>
              </a:extLst>
            </p:cNvPr>
            <p:cNvSpPr/>
            <p:nvPr/>
          </p:nvSpPr>
          <p:spPr>
            <a:xfrm>
              <a:off x="459918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rows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48DAC49-5916-4B7D-9420-7EA0972D7446}"/>
                </a:ext>
              </a:extLst>
            </p:cNvPr>
            <p:cNvSpPr/>
            <p:nvPr/>
          </p:nvSpPr>
          <p:spPr>
            <a:xfrm>
              <a:off x="2716359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n_estimators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63362CD8-3824-4383-8536-0B3A8E32694B}"/>
                </a:ext>
              </a:extLst>
            </p:cNvPr>
            <p:cNvSpPr/>
            <p:nvPr/>
          </p:nvSpPr>
          <p:spPr>
            <a:xfrm>
              <a:off x="4972800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max_features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2DCE462-5FDB-416E-A1E3-39E55E1AA72B}"/>
                </a:ext>
              </a:extLst>
            </p:cNvPr>
            <p:cNvSpPr/>
            <p:nvPr/>
          </p:nvSpPr>
          <p:spPr>
            <a:xfrm>
              <a:off x="7211988" y="7101158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min_samples_leaf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BD123BD-D2AF-4714-9254-127F3651AF70}"/>
                </a:ext>
              </a:extLst>
            </p:cNvPr>
            <p:cNvSpPr/>
            <p:nvPr/>
          </p:nvSpPr>
          <p:spPr>
            <a:xfrm>
              <a:off x="9451175" y="7101158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 b="1">
                  <a:solidFill>
                    <a:schemeClr val="bg1"/>
                  </a:solidFill>
                  <a:latin typeface="+mn-ea"/>
                </a:rPr>
                <a:t>max_depth</a:t>
              </a:r>
              <a:endParaRPr lang="ko-KR" altLang="en-US" sz="1900" b="1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8F30578-8433-44A2-AF17-9868BCCD7FE5}"/>
                </a:ext>
              </a:extLst>
            </p:cNvPr>
            <p:cNvSpPr/>
            <p:nvPr/>
          </p:nvSpPr>
          <p:spPr>
            <a:xfrm>
              <a:off x="459918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67,604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50E468F-8F75-42E6-90BE-7D3D0CFEE223}"/>
                </a:ext>
              </a:extLst>
            </p:cNvPr>
            <p:cNvSpPr/>
            <p:nvPr/>
          </p:nvSpPr>
          <p:spPr>
            <a:xfrm>
              <a:off x="2716359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10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CB6351D-7B43-4DA6-9C33-601A28989547}"/>
                </a:ext>
              </a:extLst>
            </p:cNvPr>
            <p:cNvSpPr/>
            <p:nvPr/>
          </p:nvSpPr>
          <p:spPr>
            <a:xfrm>
              <a:off x="4972800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‘auto’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B02FAB9-AC94-4F8E-BE37-2D7770F6A74A}"/>
                </a:ext>
              </a:extLst>
            </p:cNvPr>
            <p:cNvSpPr/>
            <p:nvPr/>
          </p:nvSpPr>
          <p:spPr>
            <a:xfrm>
              <a:off x="7211988" y="7549732"/>
              <a:ext cx="2246400" cy="448574"/>
            </a:xfrm>
            <a:prstGeom prst="rect">
              <a:avLst/>
            </a:prstGeom>
            <a:solidFill>
              <a:srgbClr val="F2F2F2"/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1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4F962AC-148B-406A-90A7-0CF8713F842C}"/>
                </a:ext>
              </a:extLst>
            </p:cNvPr>
            <p:cNvSpPr/>
            <p:nvPr/>
          </p:nvSpPr>
          <p:spPr>
            <a:xfrm>
              <a:off x="9451175" y="7549732"/>
              <a:ext cx="2246400" cy="448574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900">
                  <a:solidFill>
                    <a:schemeClr val="bg1"/>
                  </a:solidFill>
                </a:rPr>
                <a:t>None</a:t>
              </a:r>
              <a:endParaRPr lang="ko-KR" altLang="en-US" sz="1900">
                <a:solidFill>
                  <a:schemeClr val="bg1"/>
                </a:solidFill>
              </a:endParaRPr>
            </a:p>
          </p:txBody>
        </p:sp>
      </p:grpSp>
      <p:pic>
        <p:nvPicPr>
          <p:cNvPr id="23" name="그림 22">
            <a:hlinkClick r:id="rId2" action="ppaction://hlinkfile"/>
            <a:extLst>
              <a:ext uri="{FF2B5EF4-FFF2-40B4-BE49-F238E27FC236}">
                <a16:creationId xmlns:a16="http://schemas.microsoft.com/office/drawing/2014/main" id="{53BC9FE2-3E88-43FC-BAB6-2EF330152B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16" y="2287498"/>
            <a:ext cx="11237657" cy="4327893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27F8B72D-8A67-47F8-878A-FABC067B0E64}"/>
              </a:ext>
            </a:extLst>
          </p:cNvPr>
          <p:cNvCxnSpPr/>
          <p:nvPr/>
        </p:nvCxnSpPr>
        <p:spPr>
          <a:xfrm flipH="1" flipV="1">
            <a:off x="5467350" y="3917950"/>
            <a:ext cx="101600" cy="2603500"/>
          </a:xfrm>
          <a:prstGeom prst="straightConnector1">
            <a:avLst/>
          </a:prstGeom>
          <a:ln>
            <a:solidFill>
              <a:srgbClr val="63A0D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680898C-A839-4CFA-A24F-ABBE6A01E9AF}"/>
              </a:ext>
            </a:extLst>
          </p:cNvPr>
          <p:cNvCxnSpPr/>
          <p:nvPr/>
        </p:nvCxnSpPr>
        <p:spPr>
          <a:xfrm flipV="1">
            <a:off x="9626600" y="4330700"/>
            <a:ext cx="0" cy="2184400"/>
          </a:xfrm>
          <a:prstGeom prst="straightConnector1">
            <a:avLst/>
          </a:prstGeom>
          <a:ln>
            <a:solidFill>
              <a:srgbClr val="6161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336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6D2702B-784A-4845-9764-F1A7D9A55252}"/>
              </a:ext>
            </a:extLst>
          </p:cNvPr>
          <p:cNvGrpSpPr/>
          <p:nvPr/>
        </p:nvGrpSpPr>
        <p:grpSpPr>
          <a:xfrm>
            <a:off x="279918" y="242596"/>
            <a:ext cx="11520000" cy="720000"/>
            <a:chOff x="279918" y="242596"/>
            <a:chExt cx="9000000" cy="7200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8CBF43-5CF6-4E32-9992-9D45F8E37BA1}"/>
                </a:ext>
              </a:extLst>
            </p:cNvPr>
            <p:cNvSpPr/>
            <p:nvPr/>
          </p:nvSpPr>
          <p:spPr>
            <a:xfrm>
              <a:off x="279918" y="242596"/>
              <a:ext cx="180000" cy="720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2463A05-6ED0-4FB6-B321-D74981BB9D35}"/>
                </a:ext>
              </a:extLst>
            </p:cNvPr>
            <p:cNvCxnSpPr>
              <a:cxnSpLocks/>
            </p:cNvCxnSpPr>
            <p:nvPr/>
          </p:nvCxnSpPr>
          <p:spPr>
            <a:xfrm>
              <a:off x="279918" y="962596"/>
              <a:ext cx="9000000" cy="0"/>
            </a:xfrm>
            <a:prstGeom prst="line">
              <a:avLst/>
            </a:prstGeom>
            <a:ln>
              <a:solidFill>
                <a:schemeClr val="bg2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F59088-53EB-471D-95A5-596453EB541B}"/>
                </a:ext>
              </a:extLst>
            </p:cNvPr>
            <p:cNvSpPr/>
            <p:nvPr/>
          </p:nvSpPr>
          <p:spPr>
            <a:xfrm>
              <a:off x="459918" y="242596"/>
              <a:ext cx="8820000" cy="72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4000" b="1">
                  <a:solidFill>
                    <a:srgbClr val="40404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깃 허브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8DF5F6-8350-4DDA-AB99-48CB40D464B5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4A7BC74-DCC9-4BE2-AB90-0D4079238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843" y="0"/>
            <a:ext cx="63021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9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1035577-1951-4E9C-81F1-132FF421F0A0}"/>
              </a:ext>
            </a:extLst>
          </p:cNvPr>
          <p:cNvSpPr txBox="1"/>
          <p:nvPr/>
        </p:nvSpPr>
        <p:spPr>
          <a:xfrm>
            <a:off x="4565774" y="2613392"/>
            <a:ext cx="3060453" cy="163121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r>
              <a:rPr lang="en-US" altLang="ko-KR" sz="10000" b="1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Q&amp;A</a:t>
            </a:r>
            <a:endParaRPr lang="ko-KR" altLang="en-US" sz="10000" b="1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E82764A-2E73-45C3-8D99-5A129CC8EA24}"/>
              </a:ext>
            </a:extLst>
          </p:cNvPr>
          <p:cNvSpPr/>
          <p:nvPr/>
        </p:nvSpPr>
        <p:spPr>
          <a:xfrm>
            <a:off x="10686473" y="0"/>
            <a:ext cx="1505527" cy="286327"/>
          </a:xfrm>
          <a:prstGeom prst="rect">
            <a:avLst/>
          </a:prstGeom>
          <a:solidFill>
            <a:srgbClr val="E7E2E1"/>
          </a:solidFill>
          <a:ln>
            <a:solidFill>
              <a:srgbClr val="E7E2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559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3297</TotalTime>
  <Words>309</Words>
  <Application>Microsoft Office PowerPoint</Application>
  <PresentationFormat>와이드스크린</PresentationFormat>
  <Paragraphs>95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Calibri Light</vt:lpstr>
      <vt:lpstr>Calibri</vt:lpstr>
      <vt:lpstr>Arial</vt:lpstr>
      <vt:lpstr>나눔고딕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석준 이</cp:lastModifiedBy>
  <cp:revision>164</cp:revision>
  <dcterms:created xsi:type="dcterms:W3CDTF">2019-09-22T22:58:33Z</dcterms:created>
  <dcterms:modified xsi:type="dcterms:W3CDTF">2019-11-18T22:05:48Z</dcterms:modified>
</cp:coreProperties>
</file>

<file path=docProps/thumbnail.jpeg>
</file>